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544" r:id="rId3"/>
    <p:sldId id="542" r:id="rId4"/>
    <p:sldId id="543" r:id="rId5"/>
    <p:sldId id="550" r:id="rId6"/>
    <p:sldId id="551" r:id="rId7"/>
    <p:sldId id="512" r:id="rId8"/>
    <p:sldId id="513" r:id="rId9"/>
    <p:sldId id="514" r:id="rId10"/>
    <p:sldId id="515" r:id="rId11"/>
    <p:sldId id="516" r:id="rId12"/>
    <p:sldId id="517" r:id="rId13"/>
    <p:sldId id="553" r:id="rId14"/>
    <p:sldId id="554" r:id="rId15"/>
    <p:sldId id="552" r:id="rId16"/>
    <p:sldId id="548" r:id="rId17"/>
    <p:sldId id="518" r:id="rId18"/>
    <p:sldId id="519" r:id="rId19"/>
    <p:sldId id="520" r:id="rId20"/>
    <p:sldId id="521" r:id="rId21"/>
    <p:sldId id="522" r:id="rId22"/>
    <p:sldId id="523" r:id="rId23"/>
    <p:sldId id="524" r:id="rId24"/>
    <p:sldId id="525" r:id="rId25"/>
    <p:sldId id="526" r:id="rId26"/>
    <p:sldId id="527" r:id="rId27"/>
    <p:sldId id="528" r:id="rId28"/>
    <p:sldId id="549" r:id="rId29"/>
    <p:sldId id="545" r:id="rId30"/>
    <p:sldId id="546" r:id="rId31"/>
    <p:sldId id="529" r:id="rId32"/>
    <p:sldId id="530" r:id="rId33"/>
    <p:sldId id="531" r:id="rId34"/>
    <p:sldId id="532" r:id="rId35"/>
    <p:sldId id="533" r:id="rId36"/>
    <p:sldId id="534" r:id="rId37"/>
    <p:sldId id="535" r:id="rId38"/>
    <p:sldId id="536" r:id="rId39"/>
    <p:sldId id="537" r:id="rId40"/>
    <p:sldId id="538" r:id="rId41"/>
    <p:sldId id="448" r:id="rId42"/>
    <p:sldId id="449" r:id="rId43"/>
    <p:sldId id="334" r:id="rId4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6274" autoAdjust="0"/>
  </p:normalViewPr>
  <p:slideViewPr>
    <p:cSldViewPr>
      <p:cViewPr varScale="1">
        <p:scale>
          <a:sx n="91" d="100"/>
          <a:sy n="91" d="100"/>
        </p:scale>
        <p:origin x="16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A21A7-C851-44EE-B31A-70B449C1156A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AE6AF-9671-4DBB-8FD0-3F395C4F432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7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07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682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90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19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980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187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21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79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42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2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06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164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663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65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196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84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6101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325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7689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037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349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86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364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13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472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126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22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945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017A-603A-4C6C-987E-F778F3CFCC8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306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174E-5F99-4E64-A0DE-17E63007E338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7F69-ECA0-4DE9-946E-C8C608AA18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174E-5F99-4E64-A0DE-17E63007E338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7F69-ECA0-4DE9-946E-C8C608AA18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174E-5F99-4E64-A0DE-17E63007E338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7F69-ECA0-4DE9-946E-C8C608AA18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174E-5F99-4E64-A0DE-17E63007E338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7F69-ECA0-4DE9-946E-C8C608AA18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174E-5F99-4E64-A0DE-17E63007E338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7F69-ECA0-4DE9-946E-C8C608AA18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174E-5F99-4E64-A0DE-17E63007E338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7F69-ECA0-4DE9-946E-C8C608AA18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174E-5F99-4E64-A0DE-17E63007E338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7F69-ECA0-4DE9-946E-C8C608AA18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174E-5F99-4E64-A0DE-17E63007E338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7F69-ECA0-4DE9-946E-C8C608AA18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174E-5F99-4E64-A0DE-17E63007E338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7F69-ECA0-4DE9-946E-C8C608AA18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174E-5F99-4E64-A0DE-17E63007E338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7F69-ECA0-4DE9-946E-C8C608AA18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D174E-5F99-4E64-A0DE-17E63007E338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B7F69-ECA0-4DE9-946E-C8C608AA18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D174E-5F99-4E64-A0DE-17E63007E338}" type="datetimeFigureOut">
              <a:rPr lang="zh-CN" altLang="en-US" smtClean="0"/>
              <a:pPr/>
              <a:t>2016-5-18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B7F69-ECA0-4DE9-946E-C8C608AA18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4464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DSC_07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764704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多媒体资源</a:t>
            </a:r>
            <a:endParaRPr lang="en-US" altLang="zh-CN" sz="3200" b="1" dirty="0" smtClean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32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32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       --</a:t>
            </a:r>
            <a:r>
              <a:rPr lang="zh-CN" altLang="en-US" sz="32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为您的学习增添一缕快乐</a:t>
            </a:r>
            <a:endParaRPr lang="zh-CN" altLang="en-US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1680" y="5517232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图书馆信息咨询部   贺轩</a:t>
            </a:r>
            <a:endParaRPr lang="en-US" altLang="zh-CN" sz="2400" dirty="0" smtClean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en-US" altLang="zh-CN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KUKE</a:t>
            </a: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数字音乐图书馆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430" y="1463462"/>
            <a:ext cx="6667139" cy="4756363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738908" y="4267200"/>
            <a:ext cx="1089892" cy="877906"/>
          </a:xfrm>
          <a:prstGeom prst="wedgeRoundRectCallout">
            <a:avLst>
              <a:gd name="adj1" fmla="val 20725"/>
              <a:gd name="adj2" fmla="val 70213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38200" y="4356198"/>
            <a:ext cx="99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控制面板可展开、收合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123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en-US" altLang="zh-CN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KUKE</a:t>
            </a: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数字音乐图书馆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55" y="1480364"/>
            <a:ext cx="7146889" cy="483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en-US" altLang="zh-CN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KUKE</a:t>
            </a: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数字音乐图书馆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00" y="1524000"/>
            <a:ext cx="7260400" cy="45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5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1F497D"/>
                </a:solidFill>
                <a:cs typeface="微软雅黑" pitchFamily="18" charset="0"/>
              </a:rPr>
              <a:t>KUKE</a:t>
            </a:r>
            <a:r>
              <a:rPr lang="zh-CN" altLang="en-US" sz="3600" b="1" dirty="0">
                <a:solidFill>
                  <a:srgbClr val="1F497D"/>
                </a:solidFill>
                <a:cs typeface="微软雅黑" pitchFamily="18" charset="0"/>
              </a:rPr>
              <a:t>数字音乐图书馆</a:t>
            </a:r>
            <a:r>
              <a:rPr lang="en-US" altLang="zh-CN" sz="1800" b="1" dirty="0">
                <a:solidFill>
                  <a:srgbClr val="1F497D"/>
                </a:solidFill>
                <a:cs typeface="微软雅黑" pitchFamily="18" charset="0"/>
              </a:rPr>
              <a:t>—</a:t>
            </a:r>
            <a:r>
              <a:rPr lang="zh-CN" altLang="en-US" sz="2000" b="1" dirty="0">
                <a:solidFill>
                  <a:srgbClr val="1F497D"/>
                </a:solidFill>
                <a:cs typeface="微软雅黑" pitchFamily="18" charset="0"/>
              </a:rPr>
              <a:t>公网入口</a:t>
            </a:r>
            <a:r>
              <a:rPr lang="en-US" altLang="zh-CN" sz="2000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en-US" altLang="zh-CN" sz="2000" dirty="0">
                <a:solidFill>
                  <a:srgbClr val="000000"/>
                </a:solidFill>
                <a:cs typeface="Times New Roman" pitchFamily="18" charset="0"/>
              </a:rPr>
            </a:br>
            <a:endParaRPr lang="zh-CN" altLang="en-US" sz="20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291264" cy="5400600"/>
          </a:xfrm>
          <a:ln>
            <a:solidFill>
              <a:schemeClr val="accent1"/>
            </a:solidFill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987824" y="1441044"/>
            <a:ext cx="648072" cy="360040"/>
          </a:xfrm>
          <a:prstGeom prst="ellipse">
            <a:avLst/>
          </a:prstGeom>
          <a:noFill/>
          <a:ln w="44450" algn="ctr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zh-CN" altLang="zh-CN" sz="2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004048" y="1473395"/>
            <a:ext cx="648072" cy="360040"/>
          </a:xfrm>
          <a:prstGeom prst="ellipse">
            <a:avLst/>
          </a:prstGeom>
          <a:noFill/>
          <a:ln w="44450" algn="ctr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zh-CN" altLang="zh-CN" sz="2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60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solidFill>
                  <a:srgbClr val="0070C0"/>
                </a:solidFill>
                <a:cs typeface="Times New Roman" pitchFamily="18" charset="0"/>
              </a:rPr>
              <a:t>古典音乐电子杂志</a:t>
            </a:r>
            <a:r>
              <a:rPr lang="en-US" altLang="zh-CN" sz="3600" dirty="0">
                <a:solidFill>
                  <a:srgbClr val="0070C0"/>
                </a:solidFill>
                <a:cs typeface="Times New Roman" pitchFamily="18" charset="0"/>
              </a:rPr>
              <a:t>《ARIA-</a:t>
            </a:r>
            <a:r>
              <a:rPr lang="zh-CN" altLang="en-US" sz="3600" dirty="0">
                <a:solidFill>
                  <a:srgbClr val="0070C0"/>
                </a:solidFill>
                <a:cs typeface="Times New Roman" pitchFamily="18" charset="0"/>
              </a:rPr>
              <a:t>阿丽雅</a:t>
            </a:r>
            <a:r>
              <a:rPr lang="en-US" altLang="zh-CN" dirty="0">
                <a:solidFill>
                  <a:srgbClr val="0070C0"/>
                </a:solidFill>
                <a:cs typeface="Times New Roman" pitchFamily="18" charset="0"/>
              </a:rPr>
              <a:t>》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136904" cy="5121846"/>
          </a:xfrm>
          <a:ln>
            <a:solidFill>
              <a:schemeClr val="accent1"/>
            </a:solidFill>
          </a:ln>
        </p:spPr>
      </p:pic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6732240" y="6102574"/>
            <a:ext cx="648072" cy="360040"/>
          </a:xfrm>
          <a:prstGeom prst="ellipse">
            <a:avLst/>
          </a:prstGeom>
          <a:noFill/>
          <a:ln w="44450" algn="ctr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zh-CN" altLang="zh-CN" sz="2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967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cs typeface="Times New Roman" pitchFamily="18" charset="0"/>
              </a:rPr>
              <a:t>古典音乐电子杂志</a:t>
            </a:r>
            <a:r>
              <a:rPr lang="en-US" altLang="zh-CN" sz="3200" dirty="0">
                <a:solidFill>
                  <a:srgbClr val="0070C0"/>
                </a:solidFill>
                <a:cs typeface="Times New Roman" pitchFamily="18" charset="0"/>
              </a:rPr>
              <a:t>《ARIA-</a:t>
            </a:r>
            <a:r>
              <a:rPr lang="zh-CN" altLang="en-US" sz="3200" dirty="0">
                <a:solidFill>
                  <a:srgbClr val="0070C0"/>
                </a:solidFill>
                <a:cs typeface="Times New Roman" pitchFamily="18" charset="0"/>
              </a:rPr>
              <a:t>阿丽雅</a:t>
            </a:r>
            <a:r>
              <a:rPr lang="en-US" altLang="zh-CN" sz="3200" dirty="0">
                <a:solidFill>
                  <a:srgbClr val="0070C0"/>
                </a:solidFill>
                <a:cs typeface="Times New Roman" pitchFamily="18" charset="0"/>
              </a:rPr>
              <a:t>》</a:t>
            </a:r>
            <a:endParaRPr lang="zh-CN" altLang="en-US" sz="32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8" y="1340768"/>
            <a:ext cx="7931224" cy="5440362"/>
          </a:xfrm>
        </p:spPr>
      </p:pic>
    </p:spTree>
    <p:extLst>
      <p:ext uri="{BB962C8B-B14F-4D97-AF65-F5344CB8AC3E}">
        <p14:creationId xmlns:p14="http://schemas.microsoft.com/office/powerpoint/2010/main" val="2440265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1F497D"/>
                </a:solidFill>
                <a:cs typeface="微软雅黑" pitchFamily="18" charset="0"/>
              </a:rPr>
              <a:t/>
            </a:r>
            <a:br>
              <a:rPr lang="en-US" altLang="zh-CN" sz="3600" b="1" dirty="0" smtClean="0">
                <a:solidFill>
                  <a:srgbClr val="1F497D"/>
                </a:solidFill>
                <a:cs typeface="微软雅黑" pitchFamily="18" charset="0"/>
              </a:rPr>
            </a:br>
            <a:r>
              <a:rPr lang="en-US" altLang="zh-CN" sz="3600" b="1" dirty="0" smtClean="0">
                <a:solidFill>
                  <a:srgbClr val="1F497D"/>
                </a:solidFill>
                <a:cs typeface="微软雅黑" pitchFamily="18" charset="0"/>
              </a:rPr>
              <a:t>KUKE</a:t>
            </a:r>
            <a:r>
              <a:rPr lang="zh-CN" altLang="en-US" sz="3600" b="1" dirty="0">
                <a:solidFill>
                  <a:srgbClr val="1F497D"/>
                </a:solidFill>
                <a:cs typeface="微软雅黑" pitchFamily="18" charset="0"/>
              </a:rPr>
              <a:t>数字音乐</a:t>
            </a:r>
            <a:r>
              <a:rPr lang="zh-CN" altLang="en-US" sz="3600" b="1" dirty="0" smtClean="0">
                <a:solidFill>
                  <a:srgbClr val="1F497D"/>
                </a:solidFill>
                <a:cs typeface="微软雅黑" pitchFamily="18" charset="0"/>
              </a:rPr>
              <a:t>图书馆</a:t>
            </a:r>
            <a:r>
              <a:rPr lang="en-US" altLang="zh-CN" sz="3600" b="1" dirty="0" smtClean="0">
                <a:solidFill>
                  <a:srgbClr val="1F497D"/>
                </a:solidFill>
                <a:cs typeface="微软雅黑" pitchFamily="18" charset="0"/>
              </a:rPr>
              <a:t>-</a:t>
            </a:r>
            <a:r>
              <a:rPr lang="zh-CN" altLang="en-US" sz="3600" b="1" dirty="0" smtClean="0">
                <a:solidFill>
                  <a:srgbClr val="1F497D"/>
                </a:solidFill>
                <a:cs typeface="微软雅黑" pitchFamily="18" charset="0"/>
              </a:rPr>
              <a:t>移动端</a:t>
            </a:r>
            <a:r>
              <a:rPr lang="en-US" altLang="zh-CN" sz="4000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en-US" altLang="zh-CN" sz="4000" dirty="0">
                <a:solidFill>
                  <a:srgbClr val="000000"/>
                </a:solidFill>
                <a:cs typeface="Times New Roman" pitchFamily="18" charset="0"/>
              </a:rPr>
            </a:b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0" y="1417639"/>
            <a:ext cx="2644523" cy="4703726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533" y="1464066"/>
            <a:ext cx="2738473" cy="4663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43608"/>
            <a:ext cx="2643962" cy="47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30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338971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en-US" altLang="zh-CN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2</a:t>
            </a: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、“知识视界”</a:t>
            </a: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视频教育资源库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一万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多部科教大片，分为基础性、实用性和前沿性科教片三大类，生命科学、环境保护、电子信息工程、历史、军事等</a:t>
            </a:r>
            <a:r>
              <a:rPr lang="en-US" altLang="zh-CN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18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个专业</a:t>
            </a: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类别。</a:t>
            </a:r>
            <a:endParaRPr lang="en-US" altLang="zh-CN" sz="2402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2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部分外语教学片提供中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外文双语字幕的独特功能。 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0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“知识视界”视频教育资源库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68" y="1371600"/>
            <a:ext cx="7896064" cy="494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“知识视界”视频教育资源库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38" y="1371600"/>
            <a:ext cx="7754224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0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rgbClr val="1F497D"/>
                </a:solidFill>
                <a:cs typeface="微软雅黑" pitchFamily="18" charset="0"/>
              </a:rPr>
              <a:t>多媒体资源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olidFill>
                  <a:srgbClr val="0070C0"/>
                </a:solidFill>
              </a:rPr>
              <a:t>多媒体资源指的是包括图片</a:t>
            </a:r>
            <a:r>
              <a:rPr lang="zh-CN" altLang="en-US" dirty="0" smtClean="0">
                <a:solidFill>
                  <a:srgbClr val="0070C0"/>
                </a:solidFill>
              </a:rPr>
              <a:t>、音频、</a:t>
            </a:r>
            <a:r>
              <a:rPr lang="zh-CN" altLang="en-US" dirty="0">
                <a:solidFill>
                  <a:srgbClr val="0070C0"/>
                </a:solidFill>
              </a:rPr>
              <a:t>视频、动画，</a:t>
            </a:r>
            <a:r>
              <a:rPr lang="zh-CN" altLang="en-US" dirty="0" smtClean="0">
                <a:solidFill>
                  <a:srgbClr val="0070C0"/>
                </a:solidFill>
              </a:rPr>
              <a:t>还包括衍生</a:t>
            </a:r>
            <a:r>
              <a:rPr lang="zh-CN" altLang="en-US" dirty="0">
                <a:solidFill>
                  <a:srgbClr val="0070C0"/>
                </a:solidFill>
              </a:rPr>
              <a:t>的一些表现方式，比如</a:t>
            </a:r>
            <a:r>
              <a:rPr lang="en-US" altLang="zh-CN" dirty="0">
                <a:solidFill>
                  <a:srgbClr val="0070C0"/>
                </a:solidFill>
              </a:rPr>
              <a:t>flash</a:t>
            </a:r>
            <a:r>
              <a:rPr lang="zh-CN" altLang="en-US" dirty="0">
                <a:solidFill>
                  <a:srgbClr val="0070C0"/>
                </a:solidFill>
              </a:rPr>
              <a:t>、</a:t>
            </a:r>
            <a:r>
              <a:rPr lang="en-US" altLang="zh-CN" dirty="0" err="1">
                <a:solidFill>
                  <a:srgbClr val="0070C0"/>
                </a:solidFill>
              </a:rPr>
              <a:t>vrml</a:t>
            </a:r>
            <a:r>
              <a:rPr lang="zh-CN" altLang="en-US" dirty="0">
                <a:solidFill>
                  <a:srgbClr val="0070C0"/>
                </a:solidFill>
              </a:rPr>
              <a:t>、交互媒体、游戏、</a:t>
            </a:r>
            <a:r>
              <a:rPr lang="zh-CN" altLang="en-US" dirty="0" smtClean="0">
                <a:solidFill>
                  <a:srgbClr val="0070C0"/>
                </a:solidFill>
              </a:rPr>
              <a:t>网页等信息资源。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r>
              <a:rPr lang="zh-CN" altLang="en-US" dirty="0" smtClean="0">
                <a:solidFill>
                  <a:srgbClr val="0070C0"/>
                </a:solidFill>
              </a:rPr>
              <a:t>广义来说，如教育领域电子版</a:t>
            </a:r>
            <a:r>
              <a:rPr lang="zh-CN" altLang="en-US" dirty="0">
                <a:solidFill>
                  <a:srgbClr val="0070C0"/>
                </a:solidFill>
              </a:rPr>
              <a:t>的课件，课本等也都属于多媒体资源。</a:t>
            </a:r>
          </a:p>
        </p:txBody>
      </p:sp>
    </p:spTree>
    <p:extLst>
      <p:ext uri="{BB962C8B-B14F-4D97-AF65-F5344CB8AC3E}">
        <p14:creationId xmlns:p14="http://schemas.microsoft.com/office/powerpoint/2010/main" val="282337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“知识视界”视频教育资源库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22" y="1905000"/>
            <a:ext cx="770235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“知识视界”视频教育资源库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212" y="1441739"/>
            <a:ext cx="6753576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5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338971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en-US" altLang="zh-CN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3</a:t>
            </a: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、超</a:t>
            </a: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星学术视频库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邀请国内外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知名专家学者、学术</a:t>
            </a: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权威；针对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高校教学研究，涵盖了工学、理学、哲学、法学、经济学、医学、文学、历史等学科</a:t>
            </a: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领域。</a:t>
            </a:r>
            <a:endParaRPr lang="en-US" altLang="zh-CN" sz="2402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2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r>
              <a:rPr lang="zh-CN" altLang="en-US" sz="2402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5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超星学术视频库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68" y="1266825"/>
            <a:ext cx="7774064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超星学术视频库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90" y="1408475"/>
            <a:ext cx="7374820" cy="49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8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超星学术视频库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28" y="1371600"/>
            <a:ext cx="7398543" cy="48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0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375936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en-US" altLang="zh-CN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4</a:t>
            </a: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、爱迪科森</a:t>
            </a: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网上报告厅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整合中央党校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、中央电视台、清华大学、中华医学会、中国经济 </a:t>
            </a:r>
            <a:r>
              <a:rPr lang="en-US" altLang="zh-CN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50 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人论坛、中评网、解放军卫生音像出版社等权威学术机构的专家报告资源</a:t>
            </a: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，形成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理工、经管、党政、文史、医学、综合素质、对话等 </a:t>
            </a:r>
            <a:r>
              <a:rPr lang="en-US" altLang="zh-CN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7 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大系列的专家报告。</a:t>
            </a:r>
            <a:endParaRPr lang="en-US" altLang="zh-CN" sz="2402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2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爱迪科森网上报告厅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0" y="1295400"/>
            <a:ext cx="7634700" cy="491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3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600" b="1" dirty="0" smtClean="0">
                <a:solidFill>
                  <a:srgbClr val="1F497D"/>
                </a:solidFill>
                <a:cs typeface="微软雅黑" pitchFamily="18" charset="0"/>
              </a:rPr>
              <a:t/>
            </a:r>
            <a:br>
              <a:rPr lang="en-US" altLang="zh-CN" sz="3600" b="1" dirty="0" smtClean="0">
                <a:solidFill>
                  <a:srgbClr val="1F497D"/>
                </a:solidFill>
                <a:cs typeface="微软雅黑" pitchFamily="18" charset="0"/>
              </a:rPr>
            </a:br>
            <a:r>
              <a:rPr lang="zh-CN" altLang="en-US" sz="3600" b="1" dirty="0" smtClean="0">
                <a:solidFill>
                  <a:srgbClr val="1F497D"/>
                </a:solidFill>
                <a:cs typeface="微软雅黑" pitchFamily="18" charset="0"/>
              </a:rPr>
              <a:t>爱迪科森</a:t>
            </a:r>
            <a:r>
              <a:rPr lang="zh-CN" altLang="en-US" sz="3600" b="1" dirty="0">
                <a:solidFill>
                  <a:srgbClr val="1F497D"/>
                </a:solidFill>
                <a:cs typeface="微软雅黑" pitchFamily="18" charset="0"/>
              </a:rPr>
              <a:t>网上报告</a:t>
            </a:r>
            <a:r>
              <a:rPr lang="zh-CN" altLang="en-US" sz="3600" b="1" dirty="0" smtClean="0">
                <a:solidFill>
                  <a:srgbClr val="1F497D"/>
                </a:solidFill>
                <a:cs typeface="微软雅黑" pitchFamily="18" charset="0"/>
              </a:rPr>
              <a:t>厅</a:t>
            </a:r>
            <a:r>
              <a:rPr lang="en-US" altLang="zh-CN" sz="3600" b="1" dirty="0" smtClean="0">
                <a:solidFill>
                  <a:srgbClr val="1F497D"/>
                </a:solidFill>
                <a:cs typeface="微软雅黑" pitchFamily="18" charset="0"/>
              </a:rPr>
              <a:t>-</a:t>
            </a:r>
            <a:r>
              <a:rPr lang="zh-CN" altLang="en-US" sz="3600" b="1" dirty="0" smtClean="0">
                <a:solidFill>
                  <a:srgbClr val="1F497D"/>
                </a:solidFill>
                <a:cs typeface="微软雅黑" pitchFamily="18" charset="0"/>
              </a:rPr>
              <a:t>移动端</a:t>
            </a:r>
            <a:r>
              <a:rPr lang="en-US" altLang="zh-CN" sz="4000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en-US" altLang="zh-CN" sz="4000" dirty="0">
                <a:solidFill>
                  <a:srgbClr val="000000"/>
                </a:solidFill>
                <a:cs typeface="Times New Roman" pitchFamily="18" charset="0"/>
              </a:rPr>
            </a:b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1" y="1628800"/>
            <a:ext cx="2544581" cy="4525963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98" y="1628800"/>
            <a:ext cx="2575920" cy="45817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31753"/>
            <a:ext cx="2579276" cy="458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58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375936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en-US" altLang="zh-CN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5</a:t>
            </a: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、传奇</a:t>
            </a: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视频数据库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经由中央电视台译制</a:t>
            </a: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，高清质量。</a:t>
            </a:r>
            <a:endParaRPr lang="en-US" altLang="zh-CN" sz="2402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2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自然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、人文、科学、战争四大主题有机结合</a:t>
            </a: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，包含十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大子库：科技传奇、法理解析、医学传奇、历史传奇、应急救援、自然传奇、地球科学、探索揭秘、军事传奇、文体</a:t>
            </a: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生活。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3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 smtClean="0">
                <a:solidFill>
                  <a:srgbClr val="1F497D"/>
                </a:solidFill>
                <a:cs typeface="微软雅黑" pitchFamily="18" charset="0"/>
              </a:rPr>
              <a:t>常用的多媒体数据库都有哪些？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rgbClr val="0070C0"/>
                </a:solidFill>
              </a:rPr>
              <a:t>你习惯于哪个网站或者</a:t>
            </a:r>
            <a:r>
              <a:rPr lang="en-US" altLang="zh-CN" b="1" dirty="0" smtClean="0">
                <a:solidFill>
                  <a:srgbClr val="0070C0"/>
                </a:solidFill>
              </a:rPr>
              <a:t>APP</a:t>
            </a:r>
            <a:r>
              <a:rPr lang="zh-CN" altLang="en-US" b="1" dirty="0" smtClean="0">
                <a:solidFill>
                  <a:srgbClr val="0070C0"/>
                </a:solidFill>
              </a:rPr>
              <a:t>来看视频？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endParaRPr lang="en-US" altLang="zh-CN" b="1" dirty="0" smtClean="0">
              <a:solidFill>
                <a:srgbClr val="0070C0"/>
              </a:solidFill>
            </a:endParaRPr>
          </a:p>
          <a:p>
            <a:r>
              <a:rPr lang="zh-CN" altLang="en-US" b="1" dirty="0" smtClean="0">
                <a:solidFill>
                  <a:srgbClr val="0070C0"/>
                </a:solidFill>
              </a:rPr>
              <a:t>你喜欢用哪个网站或者</a:t>
            </a:r>
            <a:r>
              <a:rPr lang="en-US" altLang="zh-CN" b="1" dirty="0" smtClean="0">
                <a:solidFill>
                  <a:srgbClr val="0070C0"/>
                </a:solidFill>
              </a:rPr>
              <a:t>APP</a:t>
            </a:r>
            <a:r>
              <a:rPr lang="zh-CN" altLang="en-US" b="1" dirty="0" smtClean="0">
                <a:solidFill>
                  <a:srgbClr val="0070C0"/>
                </a:solidFill>
              </a:rPr>
              <a:t>来听歌曲？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endParaRPr lang="en-US" altLang="zh-CN" b="1" dirty="0">
              <a:solidFill>
                <a:srgbClr val="0070C0"/>
              </a:solidFill>
            </a:endParaRPr>
          </a:p>
          <a:p>
            <a:r>
              <a:rPr lang="zh-CN" altLang="en-US" b="1" dirty="0" smtClean="0">
                <a:solidFill>
                  <a:srgbClr val="0070C0"/>
                </a:solidFill>
              </a:rPr>
              <a:t>你们常常去听、看一些网络上的学术讲座、课程么？</a:t>
            </a:r>
            <a:endParaRPr lang="en-US" altLang="zh-CN" b="1" dirty="0" smtClean="0">
              <a:solidFill>
                <a:srgbClr val="0070C0"/>
              </a:solidFill>
            </a:endParaRPr>
          </a:p>
          <a:p>
            <a:endParaRPr lang="en-US" altLang="zh-CN" b="1" dirty="0" smtClean="0">
              <a:solidFill>
                <a:srgbClr val="0070C0"/>
              </a:solidFill>
            </a:endParaRPr>
          </a:p>
          <a:p>
            <a:endParaRPr lang="en-US" altLang="zh-CN" b="1" dirty="0" smtClean="0">
              <a:solidFill>
                <a:srgbClr val="0070C0"/>
              </a:solidFill>
            </a:endParaRPr>
          </a:p>
          <a:p>
            <a:endParaRPr lang="zh-CN" alt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8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传奇视频数据库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36" y="1295400"/>
            <a:ext cx="7482527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en-US" altLang="zh-CN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6</a:t>
            </a: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、中国</a:t>
            </a: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大学精品开放课程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00" y="1237962"/>
            <a:ext cx="7610299" cy="499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4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中国大学精品开放课程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528" y="1211764"/>
            <a:ext cx="6788943" cy="514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5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中国大学精品开放课程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90" y="1563042"/>
            <a:ext cx="752181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en-US" altLang="zh-CN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7</a:t>
            </a: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、网易公开课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39" y="1604605"/>
            <a:ext cx="7601121" cy="41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网易公开课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84" y="1425350"/>
            <a:ext cx="7362031" cy="47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6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网易公开课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88" y="1620769"/>
            <a:ext cx="7673112" cy="41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网易公开课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52" y="1371600"/>
            <a:ext cx="7323696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7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网易公开课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676400"/>
            <a:ext cx="7696200" cy="399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1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网易公开课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22" y="1752600"/>
            <a:ext cx="769055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6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>
                <a:solidFill>
                  <a:srgbClr val="1F497D"/>
                </a:solidFill>
                <a:cs typeface="微软雅黑" pitchFamily="18" charset="0"/>
              </a:rPr>
              <a:t>常用的多媒体数据库都有哪些？</a:t>
            </a:r>
            <a:endParaRPr lang="zh-CN" altLang="en-US" sz="3200" dirty="0"/>
          </a:p>
        </p:txBody>
      </p:sp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1" y="1340768"/>
            <a:ext cx="2530624" cy="1461253"/>
          </a:xfr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40768"/>
            <a:ext cx="3644259" cy="1368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17" y="2802021"/>
            <a:ext cx="1296144" cy="12961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076168"/>
            <a:ext cx="1597268" cy="11521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510560"/>
            <a:ext cx="4026024" cy="2019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42" y="4510560"/>
            <a:ext cx="3715650" cy="204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6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网易公开课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28" y="1752600"/>
            <a:ext cx="7607343" cy="37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3" y="115888"/>
            <a:ext cx="7900794" cy="6010275"/>
          </a:xfrm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788024" y="2060848"/>
            <a:ext cx="648072" cy="360040"/>
          </a:xfrm>
          <a:prstGeom prst="ellipse">
            <a:avLst/>
          </a:prstGeom>
          <a:noFill/>
          <a:ln w="44450" algn="ctr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zh-CN" altLang="zh-CN" sz="2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07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264696"/>
          </a:xfrm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364088" y="2348880"/>
            <a:ext cx="2088232" cy="3024336"/>
          </a:xfrm>
          <a:prstGeom prst="ellipse">
            <a:avLst/>
          </a:prstGeom>
          <a:noFill/>
          <a:ln w="44450" algn="ctr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zh-CN" altLang="zh-CN" sz="2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928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12763"/>
            <a:ext cx="2963862" cy="944562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solidFill>
                  <a:schemeClr val="accent2"/>
                </a:solidFill>
                <a:latin typeface="Calibri" pitchFamily="34" charset="0"/>
                <a:ea typeface="微软雅黑" pitchFamily="34" charset="-122"/>
              </a:rPr>
              <a:t>咨询与反馈</a:t>
            </a:r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130000"/>
              </a:lnSpc>
              <a:buFontTx/>
              <a:buNone/>
            </a:pPr>
            <a:r>
              <a:rPr lang="zh-CN" altLang="en-US" sz="24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电话咨询</a:t>
            </a:r>
          </a:p>
          <a:p>
            <a:pPr lvl="1" eaLnBrk="1" hangingPunct="1">
              <a:lnSpc>
                <a:spcPct val="130000"/>
              </a:lnSpc>
              <a:buFontTx/>
              <a:buNone/>
            </a:pP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en-US" altLang="zh-CN" sz="2400" b="1" dirty="0" smtClean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62281933, 62283502, 62281790</a:t>
            </a:r>
          </a:p>
          <a:p>
            <a:pPr lvl="1" eaLnBrk="1" hangingPunct="1">
              <a:lnSpc>
                <a:spcPct val="130000"/>
              </a:lnSpc>
              <a:buFontTx/>
              <a:buNone/>
            </a:pPr>
            <a:r>
              <a:rPr lang="en-US" altLang="zh-CN" sz="24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Email</a:t>
            </a:r>
            <a:r>
              <a:rPr lang="zh-CN" altLang="en-US" sz="24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咨询</a:t>
            </a:r>
          </a:p>
          <a:p>
            <a:pPr lvl="1" eaLnBrk="1" hangingPunct="1">
              <a:lnSpc>
                <a:spcPct val="130000"/>
              </a:lnSpc>
              <a:buFontTx/>
              <a:buNone/>
            </a:pP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      serlib@bupt.edu.cn</a:t>
            </a:r>
          </a:p>
          <a:p>
            <a:pPr lvl="1" eaLnBrk="1" hangingPunct="1">
              <a:lnSpc>
                <a:spcPct val="130000"/>
              </a:lnSpc>
              <a:buFontTx/>
              <a:buNone/>
            </a:pP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       libconsult@bupt.edu.cn</a:t>
            </a:r>
          </a:p>
          <a:p>
            <a:pPr lvl="1" eaLnBrk="1" hangingPunct="1">
              <a:lnSpc>
                <a:spcPct val="130000"/>
              </a:lnSpc>
              <a:buFontTx/>
              <a:buNone/>
            </a:pPr>
            <a:r>
              <a:rPr lang="zh-CN" altLang="en-US" sz="2400" b="1" dirty="0" smtClean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北邮人论坛图书馆版</a:t>
            </a:r>
          </a:p>
          <a:p>
            <a:pPr lvl="1" eaLnBrk="1" hangingPunct="1">
              <a:lnSpc>
                <a:spcPct val="130000"/>
              </a:lnSpc>
              <a:buFontTx/>
              <a:buNone/>
            </a:pPr>
            <a:r>
              <a:rPr lang="en-US" altLang="zh-CN" sz="2400" b="1" dirty="0" smtClean="0"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en-US" altLang="zh-CN" sz="2400" b="1" dirty="0" smtClean="0"/>
              <a:t>http://bbs.byr.cn/#!board/Library</a:t>
            </a:r>
          </a:p>
        </p:txBody>
      </p:sp>
      <p:sp>
        <p:nvSpPr>
          <p:cNvPr id="64516" name="同心圆 3"/>
          <p:cNvSpPr>
            <a:spLocks noChangeArrowheads="1"/>
          </p:cNvSpPr>
          <p:nvPr/>
        </p:nvSpPr>
        <p:spPr bwMode="auto">
          <a:xfrm>
            <a:off x="539750" y="800100"/>
            <a:ext cx="285750" cy="285750"/>
          </a:xfrm>
          <a:custGeom>
            <a:avLst/>
            <a:gdLst>
              <a:gd name="T0" fmla="*/ 142875 w 21600"/>
              <a:gd name="T1" fmla="*/ 0 h 21600"/>
              <a:gd name="T2" fmla="*/ 41844 w 21600"/>
              <a:gd name="T3" fmla="*/ 41844 h 21600"/>
              <a:gd name="T4" fmla="*/ 0 w 21600"/>
              <a:gd name="T5" fmla="*/ 142875 h 21600"/>
              <a:gd name="T6" fmla="*/ 41844 w 21600"/>
              <a:gd name="T7" fmla="*/ 243906 h 21600"/>
              <a:gd name="T8" fmla="*/ 142875 w 21600"/>
              <a:gd name="T9" fmla="*/ 285750 h 21600"/>
              <a:gd name="T10" fmla="*/ 243906 w 21600"/>
              <a:gd name="T11" fmla="*/ 243906 h 21600"/>
              <a:gd name="T12" fmla="*/ 285750 w 21600"/>
              <a:gd name="T13" fmla="*/ 142875 h 21600"/>
              <a:gd name="T14" fmla="*/ 243906 w 21600"/>
              <a:gd name="T15" fmla="*/ 41844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9BBB59"/>
          </a:solidFill>
          <a:ln w="38100">
            <a:noFill/>
            <a:round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endParaRPr lang="zh-CN" altLang="en-US" b="0">
              <a:solidFill>
                <a:schemeClr val="tx1"/>
              </a:solidFill>
              <a:latin typeface="宋体" charset="-122"/>
              <a:ea typeface="宋体" charset="-122"/>
              <a:sym typeface="宋体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libzo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3" y="0"/>
            <a:ext cx="8964488" cy="7173416"/>
          </a:xfrm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555776" y="2780928"/>
            <a:ext cx="1296144" cy="360040"/>
          </a:xfrm>
          <a:prstGeom prst="ellipse">
            <a:avLst/>
          </a:prstGeom>
          <a:noFill/>
          <a:ln w="44450" algn="ctr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zh-CN" altLang="zh-CN" sz="2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55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多媒体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7173416"/>
          </a:xfrm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067944" y="2780928"/>
            <a:ext cx="360040" cy="360040"/>
          </a:xfrm>
          <a:prstGeom prst="ellipse">
            <a:avLst/>
          </a:prstGeom>
          <a:noFill/>
          <a:ln w="44450" algn="ctr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zh-CN" altLang="zh-CN" sz="2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574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2308324" cy="143116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342900" algn="l"/>
              </a:tabLst>
            </a:pP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多媒体数据库</a:t>
            </a:r>
            <a:endParaRPr lang="en-US" altLang="zh-CN" sz="3000" b="1" dirty="0" smtClean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3900"/>
              </a:lnSpc>
              <a:tabLst>
                <a:tab pos="342900" algn="l"/>
              </a:tabLst>
            </a:pPr>
            <a:endParaRPr lang="en-US" altLang="zh-CN" sz="2400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3"/>
            <a:ext cx="9144000" cy="5649947"/>
          </a:xfrm>
          <a:prstGeom prst="rect">
            <a:avLst/>
          </a:prstGeom>
        </p:spPr>
      </p:pic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323528" y="4437112"/>
            <a:ext cx="1728192" cy="2664296"/>
          </a:xfrm>
          <a:prstGeom prst="ellipse">
            <a:avLst/>
          </a:prstGeom>
          <a:noFill/>
          <a:ln w="44450" algn="ctr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ctr">
              <a:buClr>
                <a:schemeClr val="tx1"/>
              </a:buClr>
              <a:buSzPct val="75000"/>
              <a:buFont typeface="Wingdings" pitchFamily="2" charset="2"/>
              <a:buNone/>
            </a:pPr>
            <a:endParaRPr lang="zh-CN" altLang="zh-CN" sz="2800" b="0">
              <a:solidFill>
                <a:schemeClr val="tx1"/>
              </a:solidFill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436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634725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en-US" altLang="zh-CN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1</a:t>
            </a: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、</a:t>
            </a:r>
            <a:r>
              <a:rPr lang="en-US" altLang="zh-CN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KUKE</a:t>
            </a: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数字音乐图书馆</a:t>
            </a:r>
            <a:endParaRPr lang="en-US" altLang="zh-CN" sz="2402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库客（</a:t>
            </a:r>
            <a:r>
              <a:rPr lang="en-US" altLang="zh-CN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KUKE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）数字音乐图书馆是专注于</a:t>
            </a:r>
            <a:r>
              <a:rPr lang="zh-CN" altLang="en-US" sz="2402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非流行音乐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发展的数字音乐图书馆，目前已拥有世界上</a:t>
            </a:r>
            <a:r>
              <a:rPr lang="en-US" altLang="zh-CN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98%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以上的</a:t>
            </a:r>
            <a:r>
              <a:rPr lang="zh-CN" altLang="en-US" sz="2402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古典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音乐，以及世界各国独具特色的</a:t>
            </a:r>
            <a:r>
              <a:rPr lang="zh-CN" altLang="en-US" sz="2402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民族风情音乐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、</a:t>
            </a:r>
            <a:r>
              <a:rPr lang="zh-CN" altLang="en-US" sz="2402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爵士音乐、电影音乐、新世纪音乐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等多种音乐类型，并配备有丰富的文字资料介绍</a:t>
            </a: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。</a:t>
            </a:r>
            <a:endParaRPr lang="en-US" altLang="zh-CN" sz="2402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2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KUKE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的特色</a:t>
            </a: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资源</a:t>
            </a:r>
            <a:r>
              <a:rPr lang="en-US" altLang="zh-CN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——“</a:t>
            </a: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英语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读物”，由英国</a:t>
            </a:r>
            <a:r>
              <a:rPr lang="en-US" altLang="zh-CN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BBC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广播电台、美国</a:t>
            </a:r>
            <a:r>
              <a:rPr lang="en-US" altLang="zh-CN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ABC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广播电台的主播朗读，将古典音乐与儿童文学、诗歌名著、小说、历史传记等相结合，是优质的英语视听课课件</a:t>
            </a:r>
            <a:r>
              <a:rPr lang="zh-CN" altLang="en-US" sz="2402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。</a:t>
            </a:r>
            <a:endParaRPr lang="en-US" altLang="zh-CN" sz="2402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2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古典音乐电子杂志</a:t>
            </a:r>
            <a:r>
              <a:rPr lang="en-US" altLang="zh-CN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《ARIA-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阿丽雅</a:t>
            </a:r>
            <a:r>
              <a:rPr lang="en-US" altLang="zh-CN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》</a:t>
            </a:r>
            <a:r>
              <a:rPr lang="zh-CN" altLang="en-US" sz="2402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（月刊），以古典音乐为索引，从音乐人物、音乐故事、音乐地理、乐器、曲风等全方位、多视角充分展示古典音乐的魅力。 </a:t>
            </a:r>
            <a:endParaRPr lang="en-US" altLang="zh-CN" dirty="0" smtClean="0">
              <a:solidFill>
                <a:srgbClr val="0070C0"/>
              </a:solidFill>
            </a:endParaRP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4618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46100" y="571500"/>
            <a:ext cx="7835900" cy="1028487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3900"/>
              </a:lnSpc>
              <a:tabLst>
                <a:tab pos="457200" algn="l"/>
                <a:tab pos="914400" algn="l"/>
              </a:tabLst>
            </a:pPr>
            <a:r>
              <a:rPr lang="en-US" altLang="zh-CN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KUKE</a:t>
            </a:r>
            <a:r>
              <a:rPr lang="zh-CN" altLang="en-US" sz="3000" b="1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数字音乐</a:t>
            </a:r>
            <a:r>
              <a:rPr lang="zh-CN" altLang="en-US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图书馆</a:t>
            </a:r>
            <a:r>
              <a:rPr lang="en-US" altLang="zh-CN" sz="3000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—</a:t>
            </a:r>
            <a:r>
              <a:rPr lang="zh-CN" altLang="en-US" b="1" dirty="0" smtClean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itchFamily="18" charset="0"/>
              </a:rPr>
              <a:t>公网入口</a:t>
            </a:r>
            <a:endParaRPr lang="en-US" altLang="zh-CN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600"/>
              </a:lnSpc>
              <a:tabLst/>
            </a:pPr>
            <a:endParaRPr lang="en-US" altLang="zh-CN" sz="1200" dirty="0" smtClean="0">
              <a:solidFill>
                <a:srgbClr val="898989"/>
              </a:solidFill>
              <a:latin typeface="Calibri" pitchFamily="18" charset="0"/>
              <a:cs typeface="Calibri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631" y="1419511"/>
            <a:ext cx="6662737" cy="492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7EDCB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7EDCB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13202</TotalTime>
  <Words>720</Words>
  <Application>Microsoft Office PowerPoint</Application>
  <PresentationFormat>全屏显示(4:3)</PresentationFormat>
  <Paragraphs>142</Paragraphs>
  <Slides>43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0" baseType="lpstr">
      <vt:lpstr>宋体</vt:lpstr>
      <vt:lpstr>微软雅黑</vt:lpstr>
      <vt:lpstr>Arial</vt:lpstr>
      <vt:lpstr>Calibri</vt:lpstr>
      <vt:lpstr>Times New Roman</vt:lpstr>
      <vt:lpstr>Wingdings</vt:lpstr>
      <vt:lpstr>Office 主题</vt:lpstr>
      <vt:lpstr>PowerPoint 演示文稿</vt:lpstr>
      <vt:lpstr>多媒体资源</vt:lpstr>
      <vt:lpstr>常用的多媒体数据库都有哪些？</vt:lpstr>
      <vt:lpstr>常用的多媒体数据库都有哪些？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KUKE数字音乐图书馆—公网入口 </vt:lpstr>
      <vt:lpstr>古典音乐电子杂志《ARIA-阿丽雅》</vt:lpstr>
      <vt:lpstr>古典音乐电子杂志《ARIA-阿丽雅》</vt:lpstr>
      <vt:lpstr> KUKE数字音乐图书馆-移动端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爱迪科森网上报告厅-移动端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咨询与反馈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lenovo</dc:creator>
  <cp:lastModifiedBy>lenovo</cp:lastModifiedBy>
  <cp:revision>478</cp:revision>
  <dcterms:created xsi:type="dcterms:W3CDTF">2014-04-28T05:58:11Z</dcterms:created>
  <dcterms:modified xsi:type="dcterms:W3CDTF">2016-05-18T03:19:54Z</dcterms:modified>
</cp:coreProperties>
</file>